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98" r:id="rId5"/>
    <p:sldId id="300" r:id="rId6"/>
    <p:sldId id="304" r:id="rId7"/>
    <p:sldId id="301" r:id="rId8"/>
    <p:sldId id="302" r:id="rId9"/>
    <p:sldId id="303" r:id="rId10"/>
    <p:sldId id="305" r:id="rId11"/>
    <p:sldId id="306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0" d="100"/>
          <a:sy n="90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74E1C-1808-45B2-B75C-4D9001095507}" type="datetime1">
              <a:rPr lang="es-ES" smtClean="0"/>
              <a:t>30/01/2025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18C9D-7709-4A95-8F43-BBF0364748E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02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D639-B493-4C6F-8888-3252BB671C65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909E6-4FD5-449B-938E-8FE1DD2E6C2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6386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09E6-4FD5-449B-938E-8FE1DD2E6C2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05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09E6-4FD5-449B-938E-8FE1DD2E6C2B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124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C9D2E-4262-4D66-B695-BE788D84072B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17B069-C176-49CE-B015-141C4094D82C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5FED23-3BF1-4A68-B660-492C651EE795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C27429-2C82-4C57-B7CC-62FE9723E4EF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49BD86-8774-44D6-B764-617249AD43F8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B9C095-47B6-40E6-B8B1-485026BAA979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90C87F-AA4E-4F2C-9C29-897EAC3BF71A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398048-5A25-40D5-B468-A26206AE4AA8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9645712-319F-4E90-BCEB-D987D92F516A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D1FE31BA-0339-46EE-ACF7-DCEDA255DE2F}" type="datetime1">
              <a:rPr lang="es-ES" noProof="0" smtClean="0"/>
              <a:t>30/01/2025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53" y="0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563" y="900275"/>
            <a:ext cx="3635926" cy="2901694"/>
          </a:xfrm>
        </p:spPr>
        <p:txBody>
          <a:bodyPr rtlCol="0" anchor="b">
            <a:normAutofit/>
          </a:bodyPr>
          <a:lstStyle/>
          <a:p>
            <a:r>
              <a:rPr lang="es-ES" sz="3200" dirty="0">
                <a:solidFill>
                  <a:schemeClr val="tx1"/>
                </a:solidFill>
              </a:rPr>
              <a:t>ANALISIS DE RIEGOS EN MATERIA DE SUBVENCIONES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1600" dirty="0"/>
              <a:t>Intervención general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     </a:t>
            </a:r>
            <a:r>
              <a:rPr lang="es-ES" dirty="0">
                <a:solidFill>
                  <a:srgbClr val="FF0000"/>
                </a:solidFill>
              </a:rPr>
              <a:t>ASPECTOS GENERALES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623680"/>
              </p:ext>
            </p:extLst>
          </p:nvPr>
        </p:nvGraphicFramePr>
        <p:xfrm>
          <a:off x="1413158" y="2225424"/>
          <a:ext cx="7543800" cy="299119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</a:tblGrid>
              <a:tr h="613018"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ÁMBITO OBJETIVO</a:t>
                      </a:r>
                    </a:p>
                  </a:txBody>
                  <a:tcPr marL="151061" marR="151061" marT="151061" marB="151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ÁMBITO</a:t>
                      </a:r>
                    </a:p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subjetivo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OTRAS CUESTIONES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978778">
                <a:tc>
                  <a:txBody>
                    <a:bodyPr/>
                    <a:lstStyle/>
                    <a:p>
                      <a:pPr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S. CONCURRENCIA COMPETITIVA</a:t>
                      </a:r>
                    </a:p>
                    <a:p>
                      <a:pPr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S. DIRECTAS (CONVENIOS)</a:t>
                      </a:r>
                    </a:p>
                  </a:txBody>
                  <a:tcPr marL="151061" marR="151061" marT="151061" marB="151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AYTO.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Visión general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978778">
                <a:tc>
                  <a:txBody>
                    <a:bodyPr/>
                    <a:lstStyle/>
                    <a:p>
                      <a:pPr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NO SUBV. PRTR</a:t>
                      </a:r>
                    </a:p>
                  </a:txBody>
                  <a:tcPr marL="151061" marR="151061" marT="151061" marB="151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VIVA</a:t>
                      </a:r>
                    </a:p>
                    <a:p>
                      <a:pPr algn="ctr"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FMD</a:t>
                      </a:r>
                    </a:p>
                    <a:p>
                      <a:pPr algn="ctr"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FMC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Apoyo en los resultados de las auditorías realizadas en control financiero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529797-3246-13EB-B9CD-57A7C9013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35283"/>
              </p:ext>
            </p:extLst>
          </p:nvPr>
        </p:nvGraphicFramePr>
        <p:xfrm>
          <a:off x="8956958" y="2225424"/>
          <a:ext cx="2514600" cy="299119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00033477"/>
                    </a:ext>
                  </a:extLst>
                </a:gridCol>
              </a:tblGrid>
              <a:tr h="613018"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MODELO UTILIZADO</a:t>
                      </a:r>
                    </a:p>
                  </a:txBody>
                  <a:tcPr marL="151061" marR="151061" marT="151061" marB="1510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8386"/>
                  </a:ext>
                </a:extLst>
              </a:tr>
              <a:tr h="1957556">
                <a:tc>
                  <a:txBody>
                    <a:bodyPr/>
                    <a:lstStyle/>
                    <a:p>
                      <a:pPr rtl="0"/>
                      <a:r>
                        <a:rPr lang="es-ES" sz="1400" b="1" cap="none" spc="0" noProof="0" dirty="0">
                          <a:solidFill>
                            <a:schemeClr val="tx1"/>
                          </a:solidFill>
                        </a:rPr>
                        <a:t>SISTEMA NACIONAL DE COORDINACIÓN ANTIFRAUDE DE LA IGAE</a:t>
                      </a:r>
                    </a:p>
                  </a:txBody>
                  <a:tcPr marL="151061" marR="151061" marT="151061" marB="151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16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AB9B9-93ED-B5A7-F52C-A80FBAEF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6181"/>
          </a:xfrm>
        </p:spPr>
        <p:txBody>
          <a:bodyPr/>
          <a:lstStyle/>
          <a:p>
            <a:r>
              <a:rPr lang="es-ES" dirty="0"/>
              <a:t>  9         </a:t>
            </a:r>
            <a:r>
              <a:rPr lang="es-ES" dirty="0">
                <a:solidFill>
                  <a:srgbClr val="FF0000"/>
                </a:solidFill>
              </a:rPr>
              <a:t>LÍNEAS DE ANÁLISIS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5DCBF51-8649-DAF7-C8DE-F6C9E377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2803"/>
            <a:ext cx="10058400" cy="4512179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1. LIMITACIÓN DE LA CONCURRENCIA</a:t>
            </a:r>
          </a:p>
          <a:p>
            <a:r>
              <a:rPr lang="es-ES" b="1" dirty="0"/>
              <a:t>2. </a:t>
            </a:r>
            <a:r>
              <a:rPr lang="es-ES" sz="1800" b="1" dirty="0"/>
              <a:t>INCUMPLIMIENTO DE LOS PRINCIPIOS DE OBJETIVIDAD, IGUALDAD Y NO DISCRIMINACIÓN EN LA SELECCIÓN DE BENEFICIARIOS.</a:t>
            </a:r>
          </a:p>
          <a:p>
            <a:r>
              <a:rPr lang="es-ES" sz="1800" b="1" dirty="0"/>
              <a:t>3. INFLUENCIA EN LA EVALUACIÓN Y SELECCIÓN DE LOS BENEFICIARIOS</a:t>
            </a:r>
          </a:p>
          <a:p>
            <a:r>
              <a:rPr lang="es-ES" sz="1800" b="1" dirty="0"/>
              <a:t>4. INCUMPLIMIENTO DEL RÉGIMEN DE AYUDAS DE ESTADO</a:t>
            </a:r>
          </a:p>
          <a:p>
            <a:r>
              <a:rPr lang="es-ES" sz="1800" b="1" dirty="0"/>
              <a:t>5. DESVIACIÓN DEL OBJETO DE LA SUBVENCION</a:t>
            </a:r>
          </a:p>
          <a:p>
            <a:r>
              <a:rPr lang="es-ES" sz="1800" b="1" dirty="0"/>
              <a:t>6. DOBLE FINANCIACIÓN</a:t>
            </a:r>
          </a:p>
          <a:p>
            <a:r>
              <a:rPr lang="es-ES" sz="1800" b="1" dirty="0"/>
              <a:t>7. FALSEDAD DOCUMENTAL</a:t>
            </a:r>
          </a:p>
          <a:p>
            <a:r>
              <a:rPr lang="es-ES" sz="1800" b="1" dirty="0"/>
              <a:t>8. INCUMPLIMIENTO DE LOS DEBERES DE INFORMACIÓN Y COMUNICACIÓN</a:t>
            </a:r>
          </a:p>
          <a:p>
            <a:r>
              <a:rPr lang="es-ES" b="1" dirty="0"/>
              <a:t>9. PERDIDA DE PISTA DE AUDITORIA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4CEEBE-2214-F8A8-53A3-73869BBBA51D}"/>
              </a:ext>
            </a:extLst>
          </p:cNvPr>
          <p:cNvSpPr/>
          <p:nvPr/>
        </p:nvSpPr>
        <p:spPr>
          <a:xfrm>
            <a:off x="1036320" y="572568"/>
            <a:ext cx="1495514" cy="110240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Análisis de datos icono de línea de investigación o estadística de  información de investigación | Vector Premium">
            <a:extLst>
              <a:ext uri="{FF2B5EF4-FFF2-40B4-BE49-F238E27FC236}">
                <a16:creationId xmlns:a16="http://schemas.microsoft.com/office/drawing/2014/main" id="{4B80754B-D8EB-C81A-6012-8D370E13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622" y="3107329"/>
            <a:ext cx="2963033" cy="24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7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D9F54-B6C4-D3FA-9023-E124D6E9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4350"/>
          </a:xfrm>
        </p:spPr>
        <p:txBody>
          <a:bodyPr/>
          <a:lstStyle/>
          <a:p>
            <a:r>
              <a:rPr lang="es-ES" dirty="0"/>
              <a:t>          </a:t>
            </a:r>
            <a:r>
              <a:rPr lang="es-ES" dirty="0">
                <a:solidFill>
                  <a:srgbClr val="FF0000"/>
                </a:solidFill>
              </a:rPr>
              <a:t>MODELO UTILIZADO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B142E06-E253-4D46-F47D-4419AC603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94" y="1110955"/>
            <a:ext cx="11254812" cy="53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12269-71C5-CE2D-45C6-F376FF50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8761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MODELO UTILIZADO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23AFA1B-3D19-2468-35B9-53CF70D50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202" y="1145137"/>
            <a:ext cx="11186445" cy="52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2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AA120-E576-1AD3-F789-DD2537DA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2358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MODELO UTILIZADO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A710A97-4AC9-4547-CDF9-4AF26588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27" y="1410055"/>
            <a:ext cx="11528277" cy="50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13192-8A9C-648F-DCD9-DA0584E4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4530"/>
          </a:xfrm>
        </p:spPr>
        <p:txBody>
          <a:bodyPr/>
          <a:lstStyle/>
          <a:p>
            <a:r>
              <a:rPr lang="es-ES" dirty="0"/>
              <a:t>    </a:t>
            </a:r>
            <a:r>
              <a:rPr lang="es-ES" dirty="0">
                <a:solidFill>
                  <a:srgbClr val="FF0000"/>
                </a:solidFill>
              </a:rPr>
              <a:t>RESULTADO DEL ANÁLISIS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08591B0-BE7D-1237-C0E2-489DAA8A1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20" y="1051134"/>
            <a:ext cx="10372315" cy="5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5689-0428-4D0D-5DBE-B508B610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0724"/>
          </a:xfrm>
        </p:spPr>
        <p:txBody>
          <a:bodyPr>
            <a:normAutofit/>
          </a:bodyPr>
          <a:lstStyle/>
          <a:p>
            <a:r>
              <a:rPr lang="es-ES" dirty="0"/>
              <a:t>          </a:t>
            </a:r>
            <a:r>
              <a:rPr lang="es-ES" dirty="0">
                <a:solidFill>
                  <a:srgbClr val="FF0000"/>
                </a:solidFill>
              </a:rPr>
              <a:t>MEDIDAS PROPUESTAS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CF262F-CC20-1906-4153-B14318895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20" y="2120900"/>
            <a:ext cx="2860562" cy="1186322"/>
          </a:xfr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Lista de comprobación de los plazos estimados de tramitación y de las solicitudes presentadas.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E1FDE384-62BC-49CA-7D2A-3A429656FB48}"/>
              </a:ext>
            </a:extLst>
          </p:cNvPr>
          <p:cNvSpPr txBox="1">
            <a:spLocks/>
          </p:cNvSpPr>
          <p:nvPr/>
        </p:nvSpPr>
        <p:spPr>
          <a:xfrm>
            <a:off x="4205386" y="2120900"/>
            <a:ext cx="2860562" cy="1186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Recoger en la convocatoria la obligación de solicitud de 3 ofertas por el beneficiario cuando supere contrato menor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DD2DDEC-44EA-E65F-8791-760CFD62D840}"/>
              </a:ext>
            </a:extLst>
          </p:cNvPr>
          <p:cNvSpPr txBox="1">
            <a:spLocks/>
          </p:cNvSpPr>
          <p:nvPr/>
        </p:nvSpPr>
        <p:spPr>
          <a:xfrm>
            <a:off x="7374452" y="2120900"/>
            <a:ext cx="3000142" cy="118632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Remitir a la CV lista de comprobación en EXCEL de posibles beneficiario y criterios individuales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57B8E488-2915-296A-1313-3FF9ED025C0C}"/>
              </a:ext>
            </a:extLst>
          </p:cNvPr>
          <p:cNvSpPr txBox="1">
            <a:spLocks/>
          </p:cNvSpPr>
          <p:nvPr/>
        </p:nvSpPr>
        <p:spPr>
          <a:xfrm>
            <a:off x="1036320" y="3777360"/>
            <a:ext cx="2860562" cy="118632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Declarar la ausencia de conflicto de intereses por los miembros de la CV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6CCAB0AD-B610-B152-2035-130470879574}"/>
              </a:ext>
            </a:extLst>
          </p:cNvPr>
          <p:cNvSpPr txBox="1">
            <a:spLocks/>
          </p:cNvSpPr>
          <p:nvPr/>
        </p:nvSpPr>
        <p:spPr>
          <a:xfrm>
            <a:off x="4205386" y="3777360"/>
            <a:ext cx="2860562" cy="118632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de si la subvención que se pretende conceder es AYUDA DE ESTADO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48E24E84-68CA-697C-A1CF-7DC5698F7D87}"/>
              </a:ext>
            </a:extLst>
          </p:cNvPr>
          <p:cNvSpPr txBox="1">
            <a:spLocks/>
          </p:cNvSpPr>
          <p:nvPr/>
        </p:nvSpPr>
        <p:spPr>
          <a:xfrm>
            <a:off x="7374452" y="3777360"/>
            <a:ext cx="3000142" cy="118632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Subv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CC que el beneficiario declare si el proyecto está COFINANCIADO</a:t>
            </a:r>
          </a:p>
        </p:txBody>
      </p:sp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7427CA6A-F756-36C7-D541-2745B00DECA0}"/>
              </a:ext>
            </a:extLst>
          </p:cNvPr>
          <p:cNvSpPr txBox="1">
            <a:spLocks/>
          </p:cNvSpPr>
          <p:nvPr/>
        </p:nvSpPr>
        <p:spPr>
          <a:xfrm>
            <a:off x="1036320" y="5120641"/>
            <a:ext cx="2860562" cy="11863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Contabilidad SEPARADA de la subvención</a:t>
            </a: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C15C7BCD-4927-51F2-F206-30174ACF03C7}"/>
              </a:ext>
            </a:extLst>
          </p:cNvPr>
          <p:cNvSpPr txBox="1">
            <a:spLocks/>
          </p:cNvSpPr>
          <p:nvPr/>
        </p:nvSpPr>
        <p:spPr>
          <a:xfrm>
            <a:off x="4205386" y="5120641"/>
            <a:ext cx="2860562" cy="118632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Detallar minuciosamente la obligación de PUBLICIDAD por el beneficiario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C6E45087-D8D4-A356-94A2-16E662EB47DB}"/>
              </a:ext>
            </a:extLst>
          </p:cNvPr>
          <p:cNvSpPr txBox="1">
            <a:spLocks/>
          </p:cNvSpPr>
          <p:nvPr/>
        </p:nvSpPr>
        <p:spPr>
          <a:xfrm>
            <a:off x="7374452" y="5120641"/>
            <a:ext cx="3000142" cy="118632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Lista de comprobación resumen para NO PERDIDA DE AUDITORIA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C4D8D2-B851-03FC-D826-FE89C292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2" y="57031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7454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08_TF22712842.potx" id="{F5B7AB07-F859-4656-A1C1-DAFCFA0ACA4B}" vid="{A6E2497D-935A-4CFD-B9FD-6DCB15FA68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{8C74B77F-E76A-4A78-83EF-D039589F310E}tf22712842_win32</Template>
  <TotalTime>60</TotalTime>
  <Words>268</Words>
  <Application>Microsoft Office PowerPoint</Application>
  <PresentationFormat>Panorámica</PresentationFormat>
  <Paragraphs>44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Personalizado</vt:lpstr>
      <vt:lpstr>ANALISIS DE RIEGOS EN MATERIA DE SUBVENCIONES</vt:lpstr>
      <vt:lpstr>     ASPECTOS GENERALES</vt:lpstr>
      <vt:lpstr>  9         LÍNEAS DE ANÁLISIS</vt:lpstr>
      <vt:lpstr>          MODELO UTILIZADO</vt:lpstr>
      <vt:lpstr>MODELO UTILIZADO</vt:lpstr>
      <vt:lpstr>MODELO UTILIZADO</vt:lpstr>
      <vt:lpstr>    RESULTADO DEL ANÁLISIS</vt:lpstr>
      <vt:lpstr>          MEDIDAS PROPUESTAS</vt:lpstr>
    </vt:vector>
  </TitlesOfParts>
  <Company>Ayuntamiento de Valladolid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DE RIEGOS EN MATERIA DE SUBVENCIONES</dc:title>
  <dc:creator>Carolina Talegon Lorenzo</dc:creator>
  <cp:lastModifiedBy>Rafael Salgado Gimeno</cp:lastModifiedBy>
  <cp:revision>3</cp:revision>
  <dcterms:created xsi:type="dcterms:W3CDTF">2024-03-01T12:05:50Z</dcterms:created>
  <dcterms:modified xsi:type="dcterms:W3CDTF">2025-01-30T13:21:36Z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